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91" r:id="rId3"/>
    <p:sldId id="283" r:id="rId4"/>
    <p:sldId id="258" r:id="rId5"/>
    <p:sldId id="284" r:id="rId6"/>
    <p:sldId id="257" r:id="rId7"/>
    <p:sldId id="280" r:id="rId8"/>
    <p:sldId id="285" r:id="rId9"/>
    <p:sldId id="286" r:id="rId10"/>
    <p:sldId id="287" r:id="rId11"/>
    <p:sldId id="288" r:id="rId12"/>
    <p:sldId id="290" r:id="rId13"/>
    <p:sldId id="289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213BD-45D5-432E-8B60-33F77BE3F39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32315-A02E-42C2-84C7-013B9A6CB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00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32315-A02E-42C2-84C7-013B9A6CB79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833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79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19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25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079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90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90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9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597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88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6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2568D-7B89-4B33-BB6E-BE772DB46295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2834-3061-45FF-A4E2-B08B35C5F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2568D-7B89-4B33-BB6E-BE772DB462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2834-3061-45FF-A4E2-B08B35C5F1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1502" y="2780928"/>
            <a:ext cx="65008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  <a:latin typeface="Book Antiqua" pitchFamily="18" charset="0"/>
              </a:rPr>
              <a:t>Программа развития инновационного территориального кластера авиа- </a:t>
            </a: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Book Antiqua" pitchFamily="18" charset="0"/>
              </a:rPr>
              <a:t>и судостроения Хабаровского </a:t>
            </a:r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  <a:latin typeface="Book Antiqua" pitchFamily="18" charset="0"/>
              </a:rPr>
              <a:t>края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17838" y="1268413"/>
            <a:ext cx="31083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Правительство </a:t>
            </a:r>
          </a:p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Хабаровского края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7313" y="14288"/>
            <a:ext cx="134937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150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AutoShape 11"/>
          <p:cNvCxnSpPr>
            <a:cxnSpLocks noChangeShapeType="1"/>
          </p:cNvCxnSpPr>
          <p:nvPr/>
        </p:nvCxnSpPr>
        <p:spPr bwMode="auto">
          <a:xfrm>
            <a:off x="179388" y="765175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7" name="Прямоугольник 6"/>
          <p:cNvSpPr/>
          <p:nvPr/>
        </p:nvSpPr>
        <p:spPr>
          <a:xfrm>
            <a:off x="142844" y="325259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инновационного территориального кластера авиа- и судостроения Хабаровского края </a:t>
            </a:r>
          </a:p>
        </p:txBody>
      </p:sp>
      <p:sp>
        <p:nvSpPr>
          <p:cNvPr id="8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0BA4860-392F-44C1-AB4A-2490ACE296EA}" type="slidenum">
              <a:rPr lang="ru-RU" sz="1000" b="1">
                <a:solidFill>
                  <a:srgbClr val="898989"/>
                </a:solidFill>
                <a:latin typeface="Lucida Sans" pitchFamily="34" charset="0"/>
              </a:rPr>
              <a:pPr algn="r"/>
              <a:t>10</a:t>
            </a:fld>
            <a:endParaRPr lang="ru-RU" sz="1000" b="1">
              <a:solidFill>
                <a:srgbClr val="898989"/>
              </a:solidFill>
              <a:latin typeface="Lucida Sans" pitchFamily="34" charset="0"/>
            </a:endParaRPr>
          </a:p>
        </p:txBody>
      </p:sp>
      <p:cxnSp>
        <p:nvCxnSpPr>
          <p:cNvPr id="9" name="AutoShape 12"/>
          <p:cNvCxnSpPr>
            <a:cxnSpLocks noChangeShapeType="1"/>
          </p:cNvCxnSpPr>
          <p:nvPr/>
        </p:nvCxnSpPr>
        <p:spPr bwMode="auto">
          <a:xfrm>
            <a:off x="179388" y="6381750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10" name="Прямоугольник 9"/>
          <p:cNvSpPr/>
          <p:nvPr/>
        </p:nvSpPr>
        <p:spPr>
          <a:xfrm>
            <a:off x="214282" y="915399"/>
            <a:ext cx="86439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Перечень проектов кластера: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1371282"/>
          <a:ext cx="8463884" cy="455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3444"/>
                <a:gridCol w="3960440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Первоочередные проекты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Перспективные проекты</a:t>
                      </a:r>
                    </a:p>
                  </a:txBody>
                  <a:tcPr marL="68580" marR="68580" marT="0" marB="0"/>
                </a:tc>
              </a:tr>
              <a:tr h="4200858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Технопарк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Центр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кадровых компетенций и моделирования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Развитие университетских инфраструктур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Конференция поставщиков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Серия регулярных семинаров по </a:t>
                      </a:r>
                      <a:r>
                        <a:rPr lang="ru-RU" sz="1400" dirty="0" err="1">
                          <a:latin typeface="+mn-lt"/>
                          <a:ea typeface="Calibri"/>
                          <a:cs typeface="Times New Roman"/>
                        </a:rPr>
                        <a:t>промдизайну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Инженерный форум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Исследовательская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программа кластера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Программы развития логистики </a:t>
                      </a: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Проектирование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международных исследовательских сетей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err="1">
                          <a:latin typeface="+mn-lt"/>
                          <a:ea typeface="Calibri"/>
                          <a:cs typeface="Times New Roman"/>
                        </a:rPr>
                        <a:t>Технополис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err="1">
                          <a:latin typeface="+mn-lt"/>
                          <a:ea typeface="Calibri"/>
                          <a:cs typeface="Times New Roman"/>
                        </a:rPr>
                        <a:t>Металлосервисный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 центр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Центр новых конструкционных материалов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Центр промышленного дизайна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Индустриальный парк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Центр быстрого </a:t>
                      </a:r>
                      <a:r>
                        <a:rPr lang="ru-RU" sz="1400" dirty="0" err="1" smtClean="0">
                          <a:latin typeface="+mn-lt"/>
                          <a:ea typeface="Calibri"/>
                          <a:cs typeface="Times New Roman"/>
                        </a:rPr>
                        <a:t>прототипирования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err="1">
                          <a:latin typeface="+mn-lt"/>
                          <a:ea typeface="Calibri"/>
                          <a:cs typeface="Times New Roman"/>
                        </a:rPr>
                        <a:t>Газохимический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форум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Глобальная исследовательская сеть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Венчурный и </a:t>
                      </a:r>
                      <a:r>
                        <a:rPr lang="ru-RU" sz="1400" dirty="0" err="1" smtClean="0">
                          <a:latin typeface="+mn-lt"/>
                          <a:ea typeface="Calibri"/>
                          <a:cs typeface="Times New Roman"/>
                        </a:rPr>
                        <a:t>грантовый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 фонд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Парк поставщиков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3431" y="55411"/>
            <a:ext cx="641057" cy="6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7166"/>
          <a:ext cx="8643998" cy="6334156"/>
        </p:xfrm>
        <a:graphic>
          <a:graphicData uri="http://schemas.openxmlformats.org/drawingml/2006/table">
            <a:tbl>
              <a:tblPr/>
              <a:tblGrid>
                <a:gridCol w="785818"/>
                <a:gridCol w="2714644"/>
                <a:gridCol w="2678093"/>
                <a:gridCol w="1640689"/>
                <a:gridCol w="824754"/>
              </a:tblGrid>
              <a:tr h="79829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</a:endParaRPr>
                    </a:p>
                  </a:txBody>
                  <a:tcPr marL="20361" marR="203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Сферы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Проблемы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Цели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Проекты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Ресурсы с 2012 по 2016 гг. (млрд руб)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9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1) Нехватка материально-технической базы для совершенствования имеющегося образовательного потенциала; 2) Дефицит программ дополнительного обучения, повышения квалификации; 3) Слабая связь образовательных учреждений и предприятий;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1) Создание материально технической базы для совершенствования инновационного потенциала в образовании; 2) Создание новых программ дополнительного обучения и повышения квалификации; 3) Создание площадок для обмена опытом, таких как  инженерный форум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Развитие университетской инфраструктуры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3,877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Инженерный форум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Центр промышленного дизайна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Обеспечение доступа к ведущим базам Scopus, SCI и т.д. 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89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Исследовательская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1) Малое число исследовательских институтов; 2)Технологическое отставание от ведущих компаний рынка по части параметров, в том числе дефицит компетенций в радиомикроэлектронике, материалах, цифровому инжинирингу и проч.; 3) Недостаток исследовательских подразделений в ключевых компаниях; 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1) Стать центром привлечения высокотехнологичных производств из Китая, Кореи и Японии и других стран АТР; 2) Достроить технологические цепочки; 3) Создать среду благоприятную для развития и трансфера инноваций 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Технопарк КнАГТУ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Технопарк в г. Хабаровске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Центр кадровых компетенций и моделирования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Проектирование международных исследовательских сетей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Технополис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12,988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Центр новых конструкционных материалов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Глобальная исследовательская сеть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Создание суперкомпьютерного центра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1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Инфраструктурная 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1) Недостаточное агломеративное развитие территории;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2) Удаленность Комсомольска-на-Амуре и Хабаровска друг от друга;                                            3) Логистический потенциал не использован в полной мере;                                            4) Дефицит инфраструктуры для развития потенциала кластера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1) Создание транспортно-логистического хаба;            2) Создание инфраструктуры  достаточной для развития потенциала кластера;         3) Агломеративное развитие территорий, в том числе;                              4) Развитие транспортных взаимосвязей Хабаровска и Комсомольска-на-Амуре. 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Программы развития логистики, в т.ч разработка псд.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Реконструкция аэропорта в г. Хабаровске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11,41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Развитие портовой зоны Хабаровского края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4,665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Развитие логистики (строительство дорог и тоннелей) Хабаровск-Комсомольск-Советская гавань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34,22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Развитие ПОЭЗ Советская гавань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3,743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62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Производственная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1) неполные компетенции, специализация преимущественно на процессинге; 2) Риски отставания инновационного, технологического и исследовательского модуля; 3) Слабые конкурентные преимущества по сравнению с близлежащими странами; 4) Низкая производительность труда на предприятиях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1) Расширение компетенций за счет привлечения новых игроков в регион, а также расширения внешних и внутренних связей; 2) Реинжиниринг структуры отраслей; 3) Увеличение конкурентоспособности за  счет тесной работы промышленности, исследовательского и образовательного модулей; 4) Увеличение производительности труда за счет технологического совершенствования производственных процессов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Конференция поставщиков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0,015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Технологический аудит, формирование списка компетенций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Кадровые программы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Металлосервисный центр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Индустриальный парк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Газохимический форум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Парк поставщиков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2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Всего: 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84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61" marR="20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AutoShape 11"/>
          <p:cNvCxnSpPr>
            <a:cxnSpLocks noChangeShapeType="1"/>
          </p:cNvCxnSpPr>
          <p:nvPr/>
        </p:nvCxnSpPr>
        <p:spPr bwMode="auto">
          <a:xfrm>
            <a:off x="142844" y="428604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7" name="Прямоугольник 6"/>
          <p:cNvSpPr/>
          <p:nvPr/>
        </p:nvSpPr>
        <p:spPr>
          <a:xfrm>
            <a:off x="285720" y="142852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Проблемы-цели-основные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проекты- ресурсы инновационного кластера Хабаровского края (</a:t>
            </a:r>
            <a:r>
              <a:rPr lang="ru-RU" sz="1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2012-2016 гг.)</a:t>
            </a:r>
            <a:endParaRPr lang="ru-RU" sz="1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0432" y="55412"/>
            <a:ext cx="320528" cy="31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783169"/>
              </p:ext>
            </p:extLst>
          </p:nvPr>
        </p:nvGraphicFramePr>
        <p:xfrm>
          <a:off x="428596" y="1000108"/>
          <a:ext cx="8358246" cy="5822488"/>
        </p:xfrm>
        <a:graphic>
          <a:graphicData uri="http://schemas.openxmlformats.org/drawingml/2006/table">
            <a:tbl>
              <a:tblPr/>
              <a:tblGrid>
                <a:gridCol w="2785209"/>
                <a:gridCol w="2786081"/>
                <a:gridCol w="2786956"/>
              </a:tblGrid>
              <a:tr h="1216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b="1" dirty="0">
                          <a:latin typeface="Calibri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b="1">
                          <a:latin typeface="Calibri"/>
                          <a:ea typeface="Times New Roman"/>
                          <a:cs typeface="Times New Roman"/>
                        </a:rPr>
                        <a:t>Величина в 2011-12 году 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b="1">
                          <a:latin typeface="Calibri"/>
                          <a:ea typeface="Times New Roman"/>
                          <a:cs typeface="Times New Roman"/>
                        </a:rPr>
                        <a:t>Величина в 2020 году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Инновационная активность организаций (%)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11,1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23,1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Объем инновационных товаров, работ, услуг (млн.руб.)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6424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54997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2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Число используемых объектов интеллектуальной собственности (изобретения, полезные модели, промышленные образцы, базы данных,  программы для ЭВМ) (ед.)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>
                          <a:latin typeface="Calibri"/>
                          <a:ea typeface="Times New Roman"/>
                          <a:cs typeface="Times New Roman"/>
                        </a:rPr>
                        <a:t>202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254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Количество организаций входящих в кластер (ед.)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Объем продукции, работ, услуг, организаций, входящих в кластер (млн.руб.)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50559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150000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Объем продукции, работ, услуг, организаций, входящих в кластер, поставленный на мировые рынки (млн. руб.)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16860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50000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Объем нанотехнологической продукции (млн.руб)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341,9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5000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Количество  резидентов краевого технопарка (ед.)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110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Объемы производства продукции (работ, услуг) организациями, размещенными краевом технопарке (млн.руб.)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2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Количество инновационных разработок и продукции, представленных на Российских и международных выставках, ярмарках, салонах (ед.)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Число используемых передовых производственных технологий, (ед.)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2356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4000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выданных патентов (ед.)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224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инновационной продукции, представленной на международных мероприятиях (ед)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2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специалистов, повысивших квалификацию в крупнейших инновационных российских и зарубежных центрах (чел.)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6 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сотрудников, повысивших </a:t>
                      </a: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квалификацию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 счет участия в семинарах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530</a:t>
                      </a: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1850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8" marR="29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AutoShape 11"/>
          <p:cNvCxnSpPr>
            <a:cxnSpLocks noChangeShapeType="1"/>
          </p:cNvCxnSpPr>
          <p:nvPr/>
        </p:nvCxnSpPr>
        <p:spPr bwMode="auto">
          <a:xfrm>
            <a:off x="179388" y="765175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10" name="Прямоугольник 9"/>
          <p:cNvSpPr/>
          <p:nvPr/>
        </p:nvSpPr>
        <p:spPr>
          <a:xfrm>
            <a:off x="142844" y="325259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Реальные и целевые показатели развития кластера (2011-2012 гг.)</a:t>
            </a:r>
            <a:endParaRPr lang="ru-RU" sz="1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3431" y="55411"/>
            <a:ext cx="641057" cy="6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805162"/>
            <a:ext cx="8429684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Функции кластера: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аккумулирование компетенций (за счет рекрутинга высокотехнологичного бизнеса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трансфера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знаний);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выращивание компетенций (развитие вузов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как источников знаний и проч.);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расширение присутствия и числа глобальных компаний с компетенциями, относящимися к базовому ядру кластера;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коммуникация между специалистами и руководством для трансфера технологий между компаниями;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коммуникация между производственными центрами Хабаровского края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макрорегиона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создание совершенной логистики для целей кластера;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бенчмаркинг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 трансфер лучшего опыта;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продвижение продукции участников кластера на рынки Азии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" name="AutoShape 11"/>
          <p:cNvCxnSpPr>
            <a:cxnSpLocks noChangeShapeType="1"/>
          </p:cNvCxnSpPr>
          <p:nvPr/>
        </p:nvCxnSpPr>
        <p:spPr bwMode="auto">
          <a:xfrm>
            <a:off x="179388" y="765175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5" name="Прямоугольник 4"/>
          <p:cNvSpPr/>
          <p:nvPr/>
        </p:nvSpPr>
        <p:spPr>
          <a:xfrm>
            <a:off x="214282" y="954929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Цель создания кластера – создание ведущего центра по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реинжинирингу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 машиностроительных отраслей и секторов по выпуску сложной высокотехнологичной продукции в Российской Федерации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25259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инновационного территориального кластера авиа- и судостроения Хабаровского края </a:t>
            </a:r>
          </a:p>
        </p:txBody>
      </p:sp>
      <p:sp>
        <p:nvSpPr>
          <p:cNvPr id="8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0BA4860-392F-44C1-AB4A-2490ACE296EA}" type="slidenum">
              <a:rPr lang="ru-RU" sz="1000" b="1">
                <a:solidFill>
                  <a:srgbClr val="898989"/>
                </a:solidFill>
                <a:latin typeface="Lucida Sans" pitchFamily="34" charset="0"/>
              </a:rPr>
              <a:pPr algn="r"/>
              <a:t>2</a:t>
            </a:fld>
            <a:endParaRPr lang="ru-RU" sz="1000" b="1">
              <a:solidFill>
                <a:srgbClr val="898989"/>
              </a:solidFill>
              <a:latin typeface="Lucida Sans" pitchFamily="34" charset="0"/>
            </a:endParaRPr>
          </a:p>
        </p:txBody>
      </p:sp>
      <p:cxnSp>
        <p:nvCxnSpPr>
          <p:cNvPr id="9" name="AutoShape 12"/>
          <p:cNvCxnSpPr>
            <a:cxnSpLocks noChangeShapeType="1"/>
          </p:cNvCxnSpPr>
          <p:nvPr/>
        </p:nvCxnSpPr>
        <p:spPr bwMode="auto">
          <a:xfrm>
            <a:off x="179388" y="6381750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3431" y="55411"/>
            <a:ext cx="641057" cy="6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571612"/>
          <a:ext cx="8501122" cy="4626864"/>
        </p:xfrm>
        <a:graphic>
          <a:graphicData uri="http://schemas.openxmlformats.org/drawingml/2006/table">
            <a:tbl>
              <a:tblPr/>
              <a:tblGrid>
                <a:gridCol w="4414005"/>
                <a:gridCol w="4087117"/>
              </a:tblGrid>
              <a:tr h="76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Сильные стороны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770" marR="24770" marT="0" marB="0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Слабые стороны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770" marR="24770" marT="0" marB="0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7597"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Наличие сильных промышленных предприятий;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Образовательная база в области машиностроения;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Транспортно-логистический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хаб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(ОЭЗ в порте Ванино, удобное географическое положение,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представленность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различных транспортных узлов);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Приближенность к азиатским рынкам;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Опыт межотраслевой кооперации различных отраслей машиностроения;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Наличие инфраструктуры и земельных участков;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Выстроенные отношения с институтами развития;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Потенциал для развития нового сектора, в том числе нефтегазохимии, способного стать дополнительной опорой кластера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и экономики региона в целом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770" marR="24770" marT="0" marB="0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Недостаточное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агломеративное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развитие территории;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Удаленность Комсомольска-на-Амуре и Хабаровска друг от друга;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Неполные компетенции, специализация преимущественно на процессинге;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Малое число исследовательских институтов;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Крупные предприятия – являются подразделениями крупных холдингов, но не самостоятельными предприятиями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Нет третьего крупного игрока рынка, который способен стать третьей опорой кластера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Логистический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потенциал не использован в полной мере;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Темпы прироста ниже, чем темпы прироста конкурентов, в том числе ближайших соседей;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Технологическое отставание от ведущих компаний рынка по части параметров, в том числе дефицит компетенций в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радиомикроэлектронике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материалах, цифровому инжинирингу и проч.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Небольшой опыт привлечения крупных инвесторов за последние 10 лет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770" marR="24770" marT="0" marB="0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6" name="AutoShape 11"/>
          <p:cNvCxnSpPr>
            <a:cxnSpLocks noChangeShapeType="1"/>
          </p:cNvCxnSpPr>
          <p:nvPr/>
        </p:nvCxnSpPr>
        <p:spPr bwMode="auto">
          <a:xfrm>
            <a:off x="179388" y="765175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7" name="Прямоугольник 6"/>
          <p:cNvSpPr/>
          <p:nvPr/>
        </p:nvSpPr>
        <p:spPr>
          <a:xfrm>
            <a:off x="142844" y="905516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На ровне с сильными сторонами и высоким потенциалом развития Хабаровский край имеет недостатки развития базовых отраслей и различных инфраструктур</a:t>
            </a:r>
            <a:endParaRPr lang="ru-RU" sz="1400" dirty="0">
              <a:latin typeface="Book Antiqu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25259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инновационного территориального кластера авиа- и судостроения Хабаровского края </a:t>
            </a:r>
          </a:p>
        </p:txBody>
      </p:sp>
      <p:sp>
        <p:nvSpPr>
          <p:cNvPr id="9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0BA4860-392F-44C1-AB4A-2490ACE296EA}" type="slidenum">
              <a:rPr lang="ru-RU" sz="1000" b="1">
                <a:solidFill>
                  <a:srgbClr val="898989"/>
                </a:solidFill>
                <a:latin typeface="Lucida Sans" pitchFamily="34" charset="0"/>
              </a:rPr>
              <a:pPr algn="r"/>
              <a:t>3</a:t>
            </a:fld>
            <a:endParaRPr lang="ru-RU" sz="1000" b="1">
              <a:solidFill>
                <a:srgbClr val="898989"/>
              </a:solidFill>
              <a:latin typeface="Lucida Sans" pitchFamily="34" charset="0"/>
            </a:endParaRPr>
          </a:p>
        </p:txBody>
      </p:sp>
      <p:cxnSp>
        <p:nvCxnSpPr>
          <p:cNvPr id="10" name="AutoShape 12"/>
          <p:cNvCxnSpPr>
            <a:cxnSpLocks noChangeShapeType="1"/>
          </p:cNvCxnSpPr>
          <p:nvPr/>
        </p:nvCxnSpPr>
        <p:spPr bwMode="auto">
          <a:xfrm>
            <a:off x="179388" y="6381750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3431" y="55411"/>
            <a:ext cx="641057" cy="6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684482"/>
          <a:ext cx="8429684" cy="4416552"/>
        </p:xfrm>
        <a:graphic>
          <a:graphicData uri="http://schemas.openxmlformats.org/drawingml/2006/table">
            <a:tbl>
              <a:tblPr/>
              <a:tblGrid>
                <a:gridCol w="4376913"/>
                <a:gridCol w="4052771"/>
              </a:tblGrid>
              <a:tr h="76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Возможности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770" marR="24770" marT="0" marB="0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Риски</a:t>
                      </a:r>
                      <a:r>
                        <a:rPr lang="ru-RU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и угрозы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770" marR="24770" marT="0" marB="0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90352"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Стать самым значимым центром машиностроения на ДВ России и в АТР;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Стать центром привлечения высокотехнологичных производств из Китая, Кореи и Японии и других стран АТР;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Стать крупнейшим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логистическим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узлом, обслуживающим промышленность макрорегиона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Возможность достроить технологические цепочки;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Возможность осуществить модернизацию системы исследований и подготовки кадров;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Возможность сформировать значимый центр инноваций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в АТР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Возможность стать плацдармом для проникновения на азиатские рынки Китая, Кореи, Японии, Индии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Возможность стать лучшим кадровым центром страны и АТР в машиностроении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770" marR="24770" marT="0" marB="0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Остаться в зоне процессинга, риск получить сырьевую специализацию;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 выдержать конкуренцию с растущим Китаем;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Стать зоной размещения не высокотехнологичных азиатских, а торговых, сервисных и т.п. компаний Китая и других стран АТР;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Риски деградации инновационного, технологического и исследовательского модуля;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Относительно небольшой человеческий потенциал по сравнению с соседними рынками;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Риски роста напряженности на рынке труда;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Риски, что основные компании не договорятся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770" marR="24770" marT="0" marB="0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6" name="AutoShape 11"/>
          <p:cNvCxnSpPr>
            <a:cxnSpLocks noChangeShapeType="1"/>
          </p:cNvCxnSpPr>
          <p:nvPr/>
        </p:nvCxnSpPr>
        <p:spPr bwMode="auto">
          <a:xfrm>
            <a:off x="179388" y="765175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7" name="Прямоугольник 6"/>
          <p:cNvSpPr/>
          <p:nvPr/>
        </p:nvSpPr>
        <p:spPr>
          <a:xfrm>
            <a:off x="142844" y="832948"/>
            <a:ext cx="87154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Наличие рисков и угроз дальнейшего развития машиностроительных секторов Хабаровского края создает запрос на разработку программы развития отраслей на стратегическую инициативу и кооперацию усилий в рамках кластера</a:t>
            </a:r>
            <a:endParaRPr lang="ru-RU" sz="1400" dirty="0">
              <a:latin typeface="Book Antiqu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25259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инновационного территориального кластера авиа- и судостроения Хабаровского края </a:t>
            </a:r>
          </a:p>
        </p:txBody>
      </p:sp>
      <p:sp>
        <p:nvSpPr>
          <p:cNvPr id="9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0BA4860-392F-44C1-AB4A-2490ACE296EA}" type="slidenum">
              <a:rPr lang="ru-RU" sz="1000" b="1">
                <a:solidFill>
                  <a:srgbClr val="898989"/>
                </a:solidFill>
                <a:latin typeface="Lucida Sans" pitchFamily="34" charset="0"/>
              </a:rPr>
              <a:pPr algn="r"/>
              <a:t>4</a:t>
            </a:fld>
            <a:endParaRPr lang="ru-RU" sz="1000" b="1">
              <a:solidFill>
                <a:srgbClr val="898989"/>
              </a:solidFill>
              <a:latin typeface="Lucida Sans" pitchFamily="34" charset="0"/>
            </a:endParaRPr>
          </a:p>
        </p:txBody>
      </p:sp>
      <p:cxnSp>
        <p:nvCxnSpPr>
          <p:cNvPr id="10" name="AutoShape 12"/>
          <p:cNvCxnSpPr>
            <a:cxnSpLocks noChangeShapeType="1"/>
          </p:cNvCxnSpPr>
          <p:nvPr/>
        </p:nvCxnSpPr>
        <p:spPr bwMode="auto">
          <a:xfrm>
            <a:off x="179388" y="6381750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3431" y="55411"/>
            <a:ext cx="641057" cy="6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AutoShape 11"/>
          <p:cNvCxnSpPr>
            <a:cxnSpLocks noChangeShapeType="1"/>
          </p:cNvCxnSpPr>
          <p:nvPr/>
        </p:nvCxnSpPr>
        <p:spPr bwMode="auto">
          <a:xfrm>
            <a:off x="179388" y="765175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6" name="Прямоугольник 5"/>
          <p:cNvSpPr/>
          <p:nvPr/>
        </p:nvSpPr>
        <p:spPr>
          <a:xfrm>
            <a:off x="142844" y="325259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инновационного территориального кластера авиа- и судостроения Хабаровского края </a:t>
            </a:r>
          </a:p>
        </p:txBody>
      </p:sp>
      <p:sp>
        <p:nvSpPr>
          <p:cNvPr id="7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0BA4860-392F-44C1-AB4A-2490ACE296EA}" type="slidenum">
              <a:rPr lang="ru-RU" sz="1000" b="1">
                <a:solidFill>
                  <a:srgbClr val="898989"/>
                </a:solidFill>
                <a:latin typeface="Lucida Sans" pitchFamily="34" charset="0"/>
              </a:rPr>
              <a:pPr algn="r"/>
              <a:t>5</a:t>
            </a:fld>
            <a:endParaRPr lang="ru-RU" sz="1000" b="1">
              <a:solidFill>
                <a:srgbClr val="898989"/>
              </a:solidFill>
              <a:latin typeface="Lucida Sans" pitchFamily="34" charset="0"/>
            </a:endParaRPr>
          </a:p>
        </p:txBody>
      </p:sp>
      <p:cxnSp>
        <p:nvCxnSpPr>
          <p:cNvPr id="8" name="AutoShape 12"/>
          <p:cNvCxnSpPr>
            <a:cxnSpLocks noChangeShapeType="1"/>
          </p:cNvCxnSpPr>
          <p:nvPr/>
        </p:nvCxnSpPr>
        <p:spPr bwMode="auto">
          <a:xfrm>
            <a:off x="179388" y="6381750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9" name="Прямоугольник 8"/>
          <p:cNvSpPr/>
          <p:nvPr/>
        </p:nvSpPr>
        <p:spPr>
          <a:xfrm>
            <a:off x="214282" y="954929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1. На первоначальном этапе запуска работы кластера необходимо осуществить выделение базовых компетенций и возможностей территории</a:t>
            </a:r>
          </a:p>
        </p:txBody>
      </p:sp>
      <p:pic>
        <p:nvPicPr>
          <p:cNvPr id="29698" name="Picture 2" descr="C:\Documents and Settings\kaloshin\Рабочий стол\цепочка_Ха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5413" y="2285992"/>
            <a:ext cx="4477181" cy="1594948"/>
          </a:xfrm>
          <a:prstGeom prst="rect">
            <a:avLst/>
          </a:prstGeom>
          <a:noFill/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14282" y="1575350"/>
            <a:ext cx="4286280" cy="463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400" dirty="0" smtClean="0">
                <a:cs typeface="Times New Roman" pitchFamily="18" charset="0"/>
              </a:rPr>
              <a:t>Вопросы, стоящие перед кластером: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  <a:tabLst/>
            </a:pPr>
            <a:r>
              <a:rPr lang="ru-RU" sz="1400" dirty="0" smtClean="0">
                <a:cs typeface="Times New Roman" pitchFamily="18" charset="0"/>
              </a:rPr>
              <a:t>Определить компетенции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Выявить  дефицитные и значимые компетенции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  <a:tabLst/>
            </a:pPr>
            <a:r>
              <a:rPr lang="ru-RU" sz="1400" dirty="0" smtClean="0">
                <a:cs typeface="Times New Roman" pitchFamily="18" charset="0"/>
              </a:rPr>
              <a:t>Осуществить рекрутинг дефицитных компетенций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400" dirty="0" smtClean="0">
                <a:cs typeface="Times New Roman" pitchFamily="18" charset="0"/>
              </a:rPr>
              <a:t>Для решения этих вопросов необходимо (проекты):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AutoNum type="arabicPeriod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Аудит промышленных предприятий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AutoNum type="arabicPeriod"/>
              <a:tabLst/>
            </a:pPr>
            <a:r>
              <a:rPr lang="ru-RU" sz="1400" dirty="0" smtClean="0">
                <a:cs typeface="Times New Roman" pitchFamily="18" charset="0"/>
              </a:rPr>
              <a:t>Дорожные карты для базовых отраслей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AutoNum type="arabicPeriod"/>
              <a:tabLst/>
            </a:pP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Бенчмаркинг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и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межународные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программы обмена опытом в управлении технологическим развитием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AutoNum type="arabicPeriod"/>
              <a:tabLst/>
            </a:pPr>
            <a:r>
              <a:rPr lang="ru-RU" sz="1400" baseline="0" dirty="0" smtClean="0"/>
              <a:t>Сессия</a:t>
            </a:r>
            <a:r>
              <a:rPr lang="ru-RU" sz="1400" dirty="0" smtClean="0"/>
              <a:t> стратегического планирования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AutoNum type="arabicPeriod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Центр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компетенций и библиотеки знаний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14876" y="2643182"/>
            <a:ext cx="1785950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15206" y="2643182"/>
            <a:ext cx="1785950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>
            <a:endCxn id="12" idx="4"/>
          </p:cNvCxnSpPr>
          <p:nvPr/>
        </p:nvCxnSpPr>
        <p:spPr>
          <a:xfrm rot="10800000">
            <a:off x="5607852" y="3500438"/>
            <a:ext cx="1035851" cy="71438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3" idx="4"/>
          </p:cNvCxnSpPr>
          <p:nvPr/>
        </p:nvCxnSpPr>
        <p:spPr>
          <a:xfrm flipV="1">
            <a:off x="7072330" y="3500438"/>
            <a:ext cx="1035851" cy="71438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27037" y="2048524"/>
            <a:ext cx="2028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ОАК,   ОСК,   </a:t>
            </a:r>
            <a:r>
              <a:rPr lang="ru-RU" sz="1400" dirty="0" err="1" smtClean="0">
                <a:solidFill>
                  <a:srgbClr val="FF0000"/>
                </a:solidFill>
              </a:rPr>
              <a:t>Газохимия</a:t>
            </a:r>
            <a:endParaRPr lang="ru-RU" sz="1400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                       (потенциал)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3438" y="1714488"/>
            <a:ext cx="4357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Технологическая цепочка машиностроения Хабаровского края</a:t>
            </a:r>
            <a:endParaRPr lang="ru-RU" sz="12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143504" y="4214818"/>
          <a:ext cx="3460944" cy="1143008"/>
        </p:xfrm>
        <a:graphic>
          <a:graphicData uri="http://schemas.openxmlformats.org/drawingml/2006/table">
            <a:tbl>
              <a:tblPr/>
              <a:tblGrid>
                <a:gridCol w="868656"/>
                <a:gridCol w="864096"/>
                <a:gridCol w="903683"/>
                <a:gridCol w="824509"/>
              </a:tblGrid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Компетенции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Направление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Направление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Направление 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Компетенция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///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Компетенция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///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Компетенция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///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20" name="Прямая со стрелкой 19"/>
          <p:cNvCxnSpPr/>
          <p:nvPr/>
        </p:nvCxnSpPr>
        <p:spPr>
          <a:xfrm rot="10800000">
            <a:off x="6000759" y="4714883"/>
            <a:ext cx="1357322" cy="100013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5929321" y="5000635"/>
            <a:ext cx="1428760" cy="71438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6000759" y="5286387"/>
            <a:ext cx="1357322" cy="42862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V="1">
            <a:off x="6393668" y="4749809"/>
            <a:ext cx="1214446" cy="71438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 flipH="1" flipV="1">
            <a:off x="6750461" y="5107396"/>
            <a:ext cx="1214446" cy="79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7143767" y="4785530"/>
            <a:ext cx="1143009" cy="71437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29322" y="5715016"/>
            <a:ext cx="1115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i="1" dirty="0" smtClean="0"/>
              <a:t>Трансфер </a:t>
            </a:r>
          </a:p>
          <a:p>
            <a:pPr algn="ctr"/>
            <a:r>
              <a:rPr lang="ru-RU" sz="1400" i="1" dirty="0" smtClean="0"/>
              <a:t>технологий</a:t>
            </a:r>
            <a:endParaRPr lang="ru-RU" sz="14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7457286" y="5715016"/>
            <a:ext cx="1276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i="1" dirty="0" smtClean="0"/>
              <a:t>Выращивание</a:t>
            </a:r>
          </a:p>
          <a:p>
            <a:pPr algn="ctr"/>
            <a:r>
              <a:rPr lang="ru-RU" sz="1400" i="1" dirty="0" err="1" smtClean="0"/>
              <a:t>комптенций</a:t>
            </a:r>
            <a:endParaRPr lang="ru-RU" sz="1400" i="1" dirty="0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3431" y="55411"/>
            <a:ext cx="641057" cy="6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AutoShape 11"/>
          <p:cNvCxnSpPr>
            <a:cxnSpLocks noChangeShapeType="1"/>
          </p:cNvCxnSpPr>
          <p:nvPr/>
        </p:nvCxnSpPr>
        <p:spPr bwMode="auto">
          <a:xfrm>
            <a:off x="179388" y="765175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7" name="Прямоугольник 6"/>
          <p:cNvSpPr/>
          <p:nvPr/>
        </p:nvSpPr>
        <p:spPr>
          <a:xfrm>
            <a:off x="142844" y="325259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инновационного территориального кластера авиа- и судостроения Хабаровского края </a:t>
            </a:r>
          </a:p>
        </p:txBody>
      </p:sp>
      <p:sp>
        <p:nvSpPr>
          <p:cNvPr id="8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0BA4860-392F-44C1-AB4A-2490ACE296EA}" type="slidenum">
              <a:rPr lang="ru-RU" sz="1000" b="1">
                <a:solidFill>
                  <a:srgbClr val="898989"/>
                </a:solidFill>
                <a:latin typeface="Lucida Sans" pitchFamily="34" charset="0"/>
              </a:rPr>
              <a:pPr algn="r"/>
              <a:t>6</a:t>
            </a:fld>
            <a:endParaRPr lang="ru-RU" sz="1000" b="1">
              <a:solidFill>
                <a:srgbClr val="898989"/>
              </a:solidFill>
              <a:latin typeface="Lucida Sans" pitchFamily="34" charset="0"/>
            </a:endParaRPr>
          </a:p>
        </p:txBody>
      </p:sp>
      <p:cxnSp>
        <p:nvCxnSpPr>
          <p:cNvPr id="9" name="AutoShape 12"/>
          <p:cNvCxnSpPr>
            <a:cxnSpLocks noChangeShapeType="1"/>
          </p:cNvCxnSpPr>
          <p:nvPr/>
        </p:nvCxnSpPr>
        <p:spPr bwMode="auto">
          <a:xfrm>
            <a:off x="179388" y="6381750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10" name="Прямоугольник 9"/>
          <p:cNvSpPr/>
          <p:nvPr/>
        </p:nvSpPr>
        <p:spPr>
          <a:xfrm>
            <a:off x="214282" y="954929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2. Следующим шагом в развитии кластера станет выстраивание зон применения имеющихся технологий / компетенций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14282" y="1646788"/>
            <a:ext cx="8501122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1. Расширение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зоны применения 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за счет синтеза технологий различных отраслей.</a:t>
            </a:r>
          </a:p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ru-RU" sz="1600" b="1" baseline="0" dirty="0" smtClean="0"/>
              <a:t>2. </a:t>
            </a:r>
            <a:r>
              <a:rPr lang="ru-RU" sz="1600" b="1" baseline="0" dirty="0" err="1" smtClean="0"/>
              <a:t>Реинжиниринг</a:t>
            </a:r>
            <a:r>
              <a:rPr lang="ru-RU" sz="1600" b="1" baseline="0" dirty="0" smtClean="0"/>
              <a:t> базовых отраслей</a:t>
            </a:r>
            <a:r>
              <a:rPr lang="ru-RU" sz="1600" baseline="0" dirty="0" smtClean="0"/>
              <a:t>:</a:t>
            </a:r>
          </a:p>
          <a:p>
            <a:pPr marL="536575"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диверсификация компетенций (исследования, инжиниринг, технологии);</a:t>
            </a:r>
          </a:p>
          <a:p>
            <a:pPr marL="536575"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lang="ru-RU" sz="1600" baseline="0" dirty="0" smtClean="0"/>
              <a:t> диверсификация продукта (</a:t>
            </a:r>
            <a:r>
              <a:rPr lang="ru-RU" sz="1600" dirty="0" smtClean="0"/>
              <a:t>расширение ассортимента)</a:t>
            </a:r>
            <a:r>
              <a:rPr lang="ru-RU" sz="1600" baseline="0" dirty="0" smtClean="0"/>
              <a:t>;</a:t>
            </a:r>
          </a:p>
          <a:p>
            <a:pPr marL="536575"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межотраслевой трансфер технологий.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14282" y="3261557"/>
            <a:ext cx="442915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Для этого необходимо: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AutoNum type="arabicPeriod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Привлечение новых высокотехнологичных отраслей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(нефтегазохимия, металлообработка и др.).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AutoNum type="arabicPeriod"/>
              <a:tabLst/>
            </a:pPr>
            <a:r>
              <a:rPr lang="ru-RU" sz="1600" b="1" dirty="0" smtClean="0"/>
              <a:t>Создание системы трансфера технологий </a:t>
            </a:r>
            <a:r>
              <a:rPr lang="ru-RU" sz="1600" dirty="0" smtClean="0"/>
              <a:t>(центр трансфера технологий).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AutoNum type="arabicPeriod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Запуск организационного обучения</a:t>
            </a:r>
          </a:p>
          <a:p>
            <a:pPr marL="714375" marR="0" lvl="0" indent="-17780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lang="ru-RU" sz="1400" dirty="0" smtClean="0"/>
              <a:t>конференции поставщиков в базовых отраслях;</a:t>
            </a:r>
          </a:p>
          <a:p>
            <a:pPr marL="714375" marR="0" lvl="0" indent="-17780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lang="ru-RU" sz="1400" dirty="0" smtClean="0"/>
              <a:t>программы об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мена опытом между базовыми секторами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и во внешнем контуре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097" name="Picture 1" descr="C:\Documents and Settings\kaloshin\Рабочий стол\пересе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8876" y="3071810"/>
            <a:ext cx="3875090" cy="3053022"/>
          </a:xfrm>
          <a:prstGeom prst="rect">
            <a:avLst/>
          </a:prstGeom>
          <a:noFill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3431" y="55411"/>
            <a:ext cx="641057" cy="6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AutoShape 11"/>
          <p:cNvCxnSpPr>
            <a:cxnSpLocks noChangeShapeType="1"/>
          </p:cNvCxnSpPr>
          <p:nvPr/>
        </p:nvCxnSpPr>
        <p:spPr bwMode="auto">
          <a:xfrm>
            <a:off x="179388" y="765175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7" name="Прямоугольник 6"/>
          <p:cNvSpPr/>
          <p:nvPr/>
        </p:nvSpPr>
        <p:spPr>
          <a:xfrm>
            <a:off x="142844" y="325259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инновационного территориального кластера авиа- и судостроения Хабаровского края </a:t>
            </a:r>
          </a:p>
        </p:txBody>
      </p:sp>
      <p:sp>
        <p:nvSpPr>
          <p:cNvPr id="8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0BA4860-392F-44C1-AB4A-2490ACE296EA}" type="slidenum">
              <a:rPr lang="ru-RU" sz="1000" b="1">
                <a:solidFill>
                  <a:srgbClr val="898989"/>
                </a:solidFill>
                <a:latin typeface="Lucida Sans" pitchFamily="34" charset="0"/>
              </a:rPr>
              <a:pPr algn="r"/>
              <a:t>7</a:t>
            </a:fld>
            <a:endParaRPr lang="ru-RU" sz="1000" b="1">
              <a:solidFill>
                <a:srgbClr val="898989"/>
              </a:solidFill>
              <a:latin typeface="Lucida Sans" pitchFamily="34" charset="0"/>
            </a:endParaRPr>
          </a:p>
        </p:txBody>
      </p:sp>
      <p:cxnSp>
        <p:nvCxnSpPr>
          <p:cNvPr id="9" name="AutoShape 12"/>
          <p:cNvCxnSpPr>
            <a:cxnSpLocks noChangeShapeType="1"/>
          </p:cNvCxnSpPr>
          <p:nvPr/>
        </p:nvCxnSpPr>
        <p:spPr bwMode="auto">
          <a:xfrm>
            <a:off x="179388" y="6381750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10" name="Прямоугольник 9"/>
          <p:cNvSpPr/>
          <p:nvPr/>
        </p:nvSpPr>
        <p:spPr>
          <a:xfrm>
            <a:off x="214282" y="915399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3.  Для реорганизации отраслей и комплексного развития кластера необходим запуск кадровых программ в кластере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14282" y="1646788"/>
            <a:ext cx="8501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Кадровая программа как способ получения новых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компетенций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14282" y="2870271"/>
            <a:ext cx="2571768" cy="297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Система управления талантами:</a:t>
            </a:r>
          </a:p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lang="ru-RU" sz="1600" dirty="0" smtClean="0"/>
              <a:t> сети (международные исследовательские сети)</a:t>
            </a:r>
          </a:p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мероприятия (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инжененрный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форум, форумы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в </a:t>
            </a:r>
            <a:r>
              <a:rPr kumimoji="0" lang="ru-RU" sz="1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газохимии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логистики и проч.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</a:p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lang="ru-RU" sz="1600" dirty="0" smtClean="0"/>
              <a:t> программы по выстраиванию карьерных линий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357950" y="3276242"/>
            <a:ext cx="2571768" cy="294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Социальная среда:</a:t>
            </a:r>
          </a:p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lang="ru-RU" sz="1600" dirty="0" smtClean="0"/>
              <a:t> жилищные программы для молодых и ценных специалистов</a:t>
            </a:r>
          </a:p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проекты в городской среде</a:t>
            </a:r>
          </a:p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lang="ru-RU" sz="1600" dirty="0" smtClean="0"/>
              <a:t> развитие публичных и социальных сервисов (соц. обеспечение, </a:t>
            </a:r>
            <a:r>
              <a:rPr lang="en-US" sz="1600" dirty="0" smtClean="0"/>
              <a:t>science </a:t>
            </a:r>
            <a:r>
              <a:rPr lang="ru-RU" sz="1600" dirty="0" smtClean="0"/>
              <a:t>кафе, брифинги, мероприятия и т.д.)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286116" y="3081409"/>
            <a:ext cx="2643206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Система рекрутинга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компетенций:</a:t>
            </a:r>
          </a:p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 stick innovations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(удержание инноваций на территории)</a:t>
            </a:r>
            <a:endParaRPr kumimoji="0" lang="en-US" sz="16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lang="ru-RU" sz="1600" dirty="0" smtClean="0"/>
              <a:t> п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ривлечение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преподавательского состава (из други</a:t>
            </a:r>
            <a:r>
              <a:rPr lang="ru-RU" sz="1600" dirty="0" smtClean="0"/>
              <a:t>х отраслей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</a:p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data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центр</a:t>
            </a:r>
          </a:p>
          <a:p>
            <a:pPr marR="0" lvl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lang="ru-RU" sz="1600" dirty="0" smtClean="0"/>
              <a:t> центр кадровых компетенций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2143116"/>
            <a:ext cx="500066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7554" y="2285992"/>
            <a:ext cx="500066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2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388" y="2500306"/>
            <a:ext cx="473752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3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071538" y="2143116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143768" y="2543226"/>
            <a:ext cx="473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071934" y="2328912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3431" y="55411"/>
            <a:ext cx="641057" cy="6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AutoShape 11"/>
          <p:cNvCxnSpPr>
            <a:cxnSpLocks noChangeShapeType="1"/>
          </p:cNvCxnSpPr>
          <p:nvPr/>
        </p:nvCxnSpPr>
        <p:spPr bwMode="auto">
          <a:xfrm>
            <a:off x="179388" y="765175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7" name="Прямоугольник 6"/>
          <p:cNvSpPr/>
          <p:nvPr/>
        </p:nvSpPr>
        <p:spPr>
          <a:xfrm>
            <a:off x="142844" y="325259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инновационного территориального кластера авиа- и судостроения Хабаровского края </a:t>
            </a:r>
          </a:p>
        </p:txBody>
      </p:sp>
      <p:sp>
        <p:nvSpPr>
          <p:cNvPr id="8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0BA4860-392F-44C1-AB4A-2490ACE296EA}" type="slidenum">
              <a:rPr lang="ru-RU" sz="1000" b="1">
                <a:solidFill>
                  <a:srgbClr val="898989"/>
                </a:solidFill>
                <a:latin typeface="Lucida Sans" pitchFamily="34" charset="0"/>
              </a:rPr>
              <a:pPr algn="r"/>
              <a:t>8</a:t>
            </a:fld>
            <a:endParaRPr lang="ru-RU" sz="1000" b="1">
              <a:solidFill>
                <a:srgbClr val="898989"/>
              </a:solidFill>
              <a:latin typeface="Lucida Sans" pitchFamily="34" charset="0"/>
            </a:endParaRPr>
          </a:p>
        </p:txBody>
      </p:sp>
      <p:cxnSp>
        <p:nvCxnSpPr>
          <p:cNvPr id="9" name="AutoShape 12"/>
          <p:cNvCxnSpPr>
            <a:cxnSpLocks noChangeShapeType="1"/>
          </p:cNvCxnSpPr>
          <p:nvPr/>
        </p:nvCxnSpPr>
        <p:spPr bwMode="auto">
          <a:xfrm>
            <a:off x="179388" y="6381750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10" name="Прямоугольник 9"/>
          <p:cNvSpPr/>
          <p:nvPr/>
        </p:nvSpPr>
        <p:spPr>
          <a:xfrm>
            <a:off x="214282" y="857232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4.  Важным блоком проектирования кластера является реализация инфраструктурных проектов на территории функционирования кластера. Создание новой инфраструктуры для нового машиностроения.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14282" y="1783099"/>
            <a:ext cx="850112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1. Создание технопарка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 перспективой расширения до сетевого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индустриального парка</a:t>
            </a:r>
          </a:p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ru-RU" b="1" baseline="0" dirty="0" smtClean="0"/>
              <a:t>2. Развитие инфраструктуры логистики:</a:t>
            </a:r>
          </a:p>
          <a:p>
            <a:pPr marL="714375" marR="0" lvl="0" indent="-17780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большая логистика (порты, </a:t>
            </a:r>
            <a:r>
              <a:rPr kumimoji="0" lang="ru-RU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авиахаб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жд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инфраструктура);</a:t>
            </a:r>
          </a:p>
          <a:p>
            <a:pPr marL="714375" marR="0" lvl="0" indent="-17780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-"/>
              <a:tabLst/>
            </a:pPr>
            <a:r>
              <a:rPr lang="ru-RU" dirty="0" smtClean="0"/>
              <a:t>специализированная логистика (судостроение, авиастроение, совместные кооперационные проекты в машиностроение - Китай)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b="1" dirty="0" smtClean="0"/>
              <a:t>3. Городская среда:</a:t>
            </a:r>
          </a:p>
          <a:p>
            <a:pPr marL="714375" indent="-177800" fontAlgn="base">
              <a:spcBef>
                <a:spcPct val="0"/>
              </a:spcBef>
              <a:spcAft>
                <a:spcPts val="300"/>
              </a:spcAft>
              <a:buFontTx/>
              <a:buChar char="-"/>
            </a:pPr>
            <a:r>
              <a:rPr lang="ru-RU" dirty="0" smtClean="0"/>
              <a:t> проект </a:t>
            </a:r>
            <a:r>
              <a:rPr lang="ru-RU" dirty="0" err="1" smtClean="0"/>
              <a:t>Технополиса</a:t>
            </a:r>
            <a:endParaRPr lang="ru-RU" dirty="0" smtClean="0"/>
          </a:p>
          <a:p>
            <a:pPr marL="714375" indent="-177800" fontAlgn="base">
              <a:spcBef>
                <a:spcPct val="0"/>
              </a:spcBef>
              <a:spcAft>
                <a:spcPts val="300"/>
              </a:spcAft>
              <a:buFontTx/>
              <a:buChar char="-"/>
            </a:pPr>
            <a:r>
              <a:rPr lang="ru-RU" dirty="0" smtClean="0"/>
              <a:t> проекты развития городской среды</a:t>
            </a:r>
          </a:p>
          <a:p>
            <a:pPr marL="714375" indent="-177800" fontAlgn="base">
              <a:spcBef>
                <a:spcPct val="0"/>
              </a:spcBef>
              <a:spcAft>
                <a:spcPts val="300"/>
              </a:spcAft>
              <a:buFontTx/>
              <a:buChar char="-"/>
            </a:pPr>
            <a:r>
              <a:rPr lang="ru-RU" dirty="0" smtClean="0"/>
              <a:t> инфраструктура для развития малого бизнеса</a:t>
            </a:r>
          </a:p>
          <a:p>
            <a:pPr marL="714375" indent="-177800" fontAlgn="base">
              <a:spcBef>
                <a:spcPct val="0"/>
              </a:spcBef>
              <a:spcAft>
                <a:spcPts val="300"/>
              </a:spcAft>
              <a:buFontTx/>
              <a:buChar char="-"/>
            </a:pPr>
            <a:r>
              <a:rPr lang="ru-RU" dirty="0" smtClean="0"/>
              <a:t> новые публичные пространства</a:t>
            </a:r>
          </a:p>
          <a:p>
            <a:pPr marL="714375" indent="-177800" fontAlgn="base">
              <a:spcBef>
                <a:spcPct val="0"/>
              </a:spcBef>
              <a:spcAft>
                <a:spcPts val="300"/>
              </a:spcAft>
              <a:buFontTx/>
              <a:buChar char="-"/>
            </a:pPr>
            <a:r>
              <a:rPr lang="ru-RU" dirty="0" smtClean="0"/>
              <a:t> развитие инженерной инфраструктуры (</a:t>
            </a:r>
            <a:r>
              <a:rPr lang="en-US" dirty="0" smtClean="0"/>
              <a:t>smart-</a:t>
            </a:r>
            <a:r>
              <a:rPr lang="ru-RU" dirty="0" smtClean="0"/>
              <a:t>технологии, </a:t>
            </a:r>
            <a:r>
              <a:rPr lang="ru-RU" dirty="0" err="1" smtClean="0"/>
              <a:t>энергоэффективность</a:t>
            </a:r>
            <a:r>
              <a:rPr lang="ru-RU" dirty="0" smtClean="0"/>
              <a:t> и др.)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3431" y="55411"/>
            <a:ext cx="641057" cy="6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AutoShape 11"/>
          <p:cNvCxnSpPr>
            <a:cxnSpLocks noChangeShapeType="1"/>
          </p:cNvCxnSpPr>
          <p:nvPr/>
        </p:nvCxnSpPr>
        <p:spPr bwMode="auto">
          <a:xfrm>
            <a:off x="179388" y="765175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7" name="Прямоугольник 6"/>
          <p:cNvSpPr/>
          <p:nvPr/>
        </p:nvSpPr>
        <p:spPr>
          <a:xfrm>
            <a:off x="142844" y="325259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инновационного территориального кластера авиа- и судостроения Хабаровского края </a:t>
            </a:r>
          </a:p>
        </p:txBody>
      </p:sp>
      <p:sp>
        <p:nvSpPr>
          <p:cNvPr id="8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0BA4860-392F-44C1-AB4A-2490ACE296EA}" type="slidenum">
              <a:rPr lang="ru-RU" sz="1000" b="1">
                <a:solidFill>
                  <a:srgbClr val="898989"/>
                </a:solidFill>
                <a:latin typeface="Lucida Sans" pitchFamily="34" charset="0"/>
              </a:rPr>
              <a:pPr algn="r"/>
              <a:t>9</a:t>
            </a:fld>
            <a:endParaRPr lang="ru-RU" sz="1000" b="1">
              <a:solidFill>
                <a:srgbClr val="898989"/>
              </a:solidFill>
              <a:latin typeface="Lucida Sans" pitchFamily="34" charset="0"/>
            </a:endParaRPr>
          </a:p>
        </p:txBody>
      </p:sp>
      <p:cxnSp>
        <p:nvCxnSpPr>
          <p:cNvPr id="9" name="AutoShape 12"/>
          <p:cNvCxnSpPr>
            <a:cxnSpLocks noChangeShapeType="1"/>
          </p:cNvCxnSpPr>
          <p:nvPr/>
        </p:nvCxnSpPr>
        <p:spPr bwMode="auto">
          <a:xfrm>
            <a:off x="179388" y="6381750"/>
            <a:ext cx="8785225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</p:cxnSp>
      <p:sp>
        <p:nvSpPr>
          <p:cNvPr id="10" name="Прямоугольник 9"/>
          <p:cNvSpPr/>
          <p:nvPr/>
        </p:nvSpPr>
        <p:spPr>
          <a:xfrm>
            <a:off x="214282" y="915399"/>
            <a:ext cx="86439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План реализации кластерных проектов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20" y="1285860"/>
            <a:ext cx="8195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2012                                      2013                                        2014                                  2015</a:t>
            </a:r>
            <a:endParaRPr lang="ru-RU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08199" y="1785926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837091" y="2071678"/>
            <a:ext cx="4572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93951" y="2571744"/>
            <a:ext cx="79500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643174" y="3071810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14348" y="4572008"/>
            <a:ext cx="43577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500166" y="5000636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14348" y="3477284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143504" y="3357562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643570" y="4356106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143240" y="4049917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7158" y="1785926"/>
            <a:ext cx="2010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Разработка концепции </a:t>
            </a:r>
          </a:p>
          <a:p>
            <a:r>
              <a:rPr lang="ru-RU" sz="1400" b="1" dirty="0" smtClean="0"/>
              <a:t>технопарка</a:t>
            </a:r>
            <a:endParaRPr lang="ru-RU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837091" y="2071678"/>
            <a:ext cx="3249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СМР и запуск деятельности технопарка</a:t>
            </a:r>
            <a:endParaRPr lang="ru-RU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93951" y="2571744"/>
            <a:ext cx="805996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b="1" dirty="0" smtClean="0"/>
              <a:t>Коммуникационные мероприятия (инженерный форум, конференции поставщиков, проектные семинары)</a:t>
            </a:r>
            <a:endParaRPr lang="ru-RU" sz="13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571736" y="3071810"/>
            <a:ext cx="1984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Кадровые программы</a:t>
            </a:r>
            <a:endParaRPr lang="ru-RU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63307" y="3477284"/>
            <a:ext cx="3122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Технологический аудит, </a:t>
            </a:r>
          </a:p>
          <a:p>
            <a:r>
              <a:rPr lang="ru-RU" sz="1400" b="1" dirty="0" smtClean="0"/>
              <a:t>Формирование списка компетенций</a:t>
            </a:r>
            <a:endParaRPr lang="ru-RU" sz="1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071802" y="4049917"/>
            <a:ext cx="2297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Дорожные карты отраслей</a:t>
            </a:r>
            <a:endParaRPr lang="ru-RU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14348" y="4572008"/>
            <a:ext cx="4341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err="1" smtClean="0"/>
              <a:t>Бенчмаркинг</a:t>
            </a:r>
            <a:r>
              <a:rPr lang="ru-RU" sz="1400" b="1" dirty="0" smtClean="0"/>
              <a:t> и международная программа кластера</a:t>
            </a:r>
            <a:endParaRPr lang="ru-RU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428728" y="5000636"/>
            <a:ext cx="2355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Регламенты коммуникации</a:t>
            </a:r>
          </a:p>
          <a:p>
            <a:r>
              <a:rPr lang="ru-RU" sz="1400" b="1" dirty="0" smtClean="0"/>
              <a:t>внутри кластера</a:t>
            </a:r>
            <a:endParaRPr lang="ru-RU" sz="1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143504" y="3357562"/>
            <a:ext cx="2216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Центр </a:t>
            </a:r>
            <a:r>
              <a:rPr lang="ru-RU" sz="1400" b="1" dirty="0" err="1" smtClean="0"/>
              <a:t>прототипирования</a:t>
            </a:r>
            <a:r>
              <a:rPr lang="ru-RU" sz="1400" b="1" dirty="0" smtClean="0"/>
              <a:t>,</a:t>
            </a:r>
          </a:p>
          <a:p>
            <a:r>
              <a:rPr lang="ru-RU" sz="1400" b="1" dirty="0" smtClean="0"/>
              <a:t>Бизнес Инкубаторы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4143372" y="5213362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71934" y="5214950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Проекты городской среды</a:t>
            </a:r>
            <a:endParaRPr lang="ru-RU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643570" y="4357694"/>
            <a:ext cx="2940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err="1" smtClean="0"/>
              <a:t>Технополис</a:t>
            </a:r>
            <a:r>
              <a:rPr lang="ru-RU" sz="1400" b="1" dirty="0" smtClean="0"/>
              <a:t> (строительные работы)</a:t>
            </a:r>
            <a:endParaRPr lang="ru-RU" sz="1400" b="1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374569" y="5661248"/>
            <a:ext cx="117309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3528" y="5661248"/>
            <a:ext cx="35823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Создание органов управления</a:t>
            </a:r>
          </a:p>
          <a:p>
            <a:r>
              <a:rPr lang="ru-RU" sz="1400" b="1" dirty="0" smtClean="0"/>
              <a:t>кластером (секретариат), проектный офис, </a:t>
            </a:r>
          </a:p>
          <a:p>
            <a:r>
              <a:rPr lang="ru-RU" sz="1400" b="1" dirty="0" smtClean="0"/>
              <a:t>Совет кластера, управляющая компания</a:t>
            </a:r>
            <a:endParaRPr lang="ru-RU" sz="1400" b="1" dirty="0"/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3431" y="55411"/>
            <a:ext cx="641057" cy="6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грамма развития кластера_Хабаровс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езентация программа развития класте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программа развития кластера_Хабаровск</Template>
  <TotalTime>15</TotalTime>
  <Words>1829</Words>
  <Application>Microsoft Office PowerPoint</Application>
  <PresentationFormat>Экран (4:3)</PresentationFormat>
  <Paragraphs>304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программа развития кластера_Хабаровск</vt:lpstr>
      <vt:lpstr>Презентация программа развития кластера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 User</dc:creator>
  <cp:lastModifiedBy>Кузаков Денис Геннадьевич</cp:lastModifiedBy>
  <cp:revision>7</cp:revision>
  <dcterms:created xsi:type="dcterms:W3CDTF">2012-04-17T22:40:30Z</dcterms:created>
  <dcterms:modified xsi:type="dcterms:W3CDTF">2012-04-25T07:08:28Z</dcterms:modified>
</cp:coreProperties>
</file>